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4" r:id="rId2"/>
  </p:sldIdLst>
  <p:sldSz cx="12192000" cy="6858000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27"/>
  </p:normalViewPr>
  <p:slideViewPr>
    <p:cSldViewPr snapToGrid="0" snapToObjects="1">
      <p:cViewPr varScale="1">
        <p:scale>
          <a:sx n="116" d="100"/>
          <a:sy n="116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67C6E5-96B1-144D-9BDD-D4FA1DB2B2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63CABA9-25E7-2C4B-82FD-90E929B164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5688ACB-B9D9-7E4C-AF1A-98AADDA3C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ABF2-3EB3-764B-BBF1-66F09EECFFE6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B0B0809-6F3B-B145-B47B-F457DDCF9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65B4224-7DD5-6A4D-8AA9-2F376B3CB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A5BF-1917-DA4C-8424-3A86CB594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07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8CAA40-8456-2342-8E1A-9C60F95EA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7002681-B725-4D46-BDDD-8BDE0C21B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2B1EA79-5FD6-FD46-AE83-97F7BB6E0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ABF2-3EB3-764B-BBF1-66F09EECFFE6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5D8BE37-915F-814B-A8D4-9BE06DD97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A18D44-CB66-D248-84EB-8C6A5DB0B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A5BF-1917-DA4C-8424-3A86CB594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868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45F51FD-3EE1-E54E-859F-192DD910F4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D4F5447-5338-0544-BE9A-64D84FB78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0E0BFEB-F5C3-164D-ACBF-DD9B212FA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ABF2-3EB3-764B-BBF1-66F09EECFFE6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86806A0-5A59-C647-9323-EF4C542E6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B17CC89-152B-A74D-A691-E019F9689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A5BF-1917-DA4C-8424-3A86CB594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62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A1357F-99FC-B045-81C4-9FB37BF5D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684B376-2998-D942-A999-2596704B1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9FCF693-AD2C-9E4A-B846-FFA7A3F8A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ABF2-3EB3-764B-BBF1-66F09EECFFE6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6CBFBDE-ED49-C844-9628-6184C35EB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53E1FF-0479-764B-8252-0B91E3747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A5BF-1917-DA4C-8424-3A86CB594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8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79FC5B-23AC-F34F-BF1E-0FC21910F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7BE137D-23B2-E14E-BF66-3699D7B8A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1DC8416-A471-1841-92E1-A00F3C388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ABF2-3EB3-764B-BBF1-66F09EECFFE6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D01E4AA-CF3B-7F42-8AE7-25B57336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8296844-0CF7-CC47-84B8-62856F7F1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A5BF-1917-DA4C-8424-3A86CB594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69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B24C59-7729-9749-BB7F-868FCA10D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FC8D9A3-8975-2D4C-8E97-AA5A8CA0FC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ADB4DE8-FFDC-B54A-BDF3-B25D9A3E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E054A77-6CA3-3749-B964-1CFFFC9A2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ABF2-3EB3-764B-BBF1-66F09EECFFE6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39E9EAF-A6A7-2042-BB87-14571F06D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AAEE141-05EB-E841-BA58-343DF64B4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A5BF-1917-DA4C-8424-3A86CB594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39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622936-A8EE-FB45-A192-B4F653B20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FD6386D-6D7B-A74A-A70A-B3BF731E8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0466269-F172-384E-A506-6570558C2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EA58D58-510C-5D48-B203-F9C390290A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252B6E6-52EA-8846-9F55-BE586C45DA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B57D66D-2C51-8F44-9AA8-F90504F85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ABF2-3EB3-764B-BBF1-66F09EECFFE6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9267B0C-8369-704A-8C81-A95F61407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4BE202B-8B51-8F40-8ED0-32B80E73A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A5BF-1917-DA4C-8424-3A86CB594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53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5408B0-2F34-BD4A-B1EB-E4CEEFF7F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051E8F3-3272-3346-B49E-97B79447F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ABF2-3EB3-764B-BBF1-66F09EECFFE6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7DDE54D-DFB3-044C-BB17-775EECF5B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18A8396-AE6D-A34A-98A9-4E1101986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A5BF-1917-DA4C-8424-3A86CB594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14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4486624-1FDF-994D-BB25-1A10B2552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ABF2-3EB3-764B-BBF1-66F09EECFFE6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5D91E9F-0C9F-9046-AECB-EBFE45571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AB33019-CA38-4443-BB42-59A6900D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A5BF-1917-DA4C-8424-3A86CB594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7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2F50D7-7B05-024E-BC95-59BEB9FD9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9EDC967-FED3-D74A-A206-0B0FB788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DA85DF3-8E55-6940-A6E1-3CF374B95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0A2E741-648F-0B4A-8A7B-91AB4FBC0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ABF2-3EB3-764B-BBF1-66F09EECFFE6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6EEEA01-61E1-7F44-814A-33A555AEB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51CC349-3AD3-6B44-8BB8-7B5673116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A5BF-1917-DA4C-8424-3A86CB594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7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791954-DEBB-3447-AA2E-0DDE32468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1D6AFAD-12ED-9F48-A8B4-0C80DA1826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F9D721A-EBAF-C84B-9DCD-0575907E77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2B5E43E-890E-2840-8618-767470ACE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ABF2-3EB3-764B-BBF1-66F09EECFFE6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A34532E-B95A-EF4C-8E0A-0F78B6EC6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8D12858-0244-0C4C-956E-F014BE2B9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A5BF-1917-DA4C-8424-3A86CB594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08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5F13884-7464-E54D-8B0B-22DED9CC3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B6CB008-46F1-1348-86F1-056BBFD02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EB8CCFC-6D62-9D41-8282-5E03C24C0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AABF2-3EB3-764B-BBF1-66F09EECFFE6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814D1EB-9598-D843-BDBB-80B40102CF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A1654F-65D0-424E-A3EC-053BE4D70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8A5BF-1917-DA4C-8424-3A86CB594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9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2C6F504B-7A6E-4989-92C9-425C5D116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3665" y="90487"/>
            <a:ext cx="2305050" cy="1857375"/>
          </a:xfrm>
          <a:prstGeom prst="rect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Campus Safety Exec. Committee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Co-Chairs: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Tish Young, UNMPD &amp;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Nasha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Torrez, Dean of Students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Members: </a:t>
            </a: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Interim Chief of Police Joe Silva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Emergency Preparedness: Byron Piatt</a:t>
            </a:r>
            <a:endParaRPr lang="en-US" alt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President’s Office-Terry Babbitt (Total=5)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Oval 2">
            <a:extLst>
              <a:ext uri="{FF2B5EF4-FFF2-40B4-BE49-F238E27FC236}">
                <a16:creationId xmlns="" xmlns:a16="http://schemas.microsoft.com/office/drawing/2014/main" id="{A3E8ECF4-B2C4-42E4-9F11-879D3E1D5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370" y="76751"/>
            <a:ext cx="2085975" cy="200025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Security Operations Task Force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Liaison: Chief </a:t>
            </a:r>
            <a:r>
              <a:rPr lang="en-US" altLang="en-US" sz="11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Silva</a:t>
            </a:r>
            <a:endParaRPr kumimoji="0" lang="en-US" altLang="en-US" sz="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Areas to Cover: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Physical Security, Environmental Design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Oval 3">
            <a:extLst>
              <a:ext uri="{FF2B5EF4-FFF2-40B4-BE49-F238E27FC236}">
                <a16:creationId xmlns="" xmlns:a16="http://schemas.microsoft.com/office/drawing/2014/main" id="{7A7C3F8E-9AD3-49F5-8B89-F628185A1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0548" y="2250213"/>
            <a:ext cx="2195512" cy="1671638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SMART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Liaison: Nasha &amp; Tish</a:t>
            </a:r>
            <a:endParaRPr kumimoji="0" lang="en-US" altLang="en-US" sz="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Areas to Cover: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Sexual Misconduct Prevention &amp; Response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Oval 4">
            <a:extLst>
              <a:ext uri="{FF2B5EF4-FFF2-40B4-BE49-F238E27FC236}">
                <a16:creationId xmlns="" xmlns:a16="http://schemas.microsoft.com/office/drawing/2014/main" id="{A1AFCDEB-22BE-4823-9022-2F4AA564C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8105" y="90487"/>
            <a:ext cx="2305050" cy="240506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 &amp; Awareness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Liaison: Tish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Members: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UCAM, SHAC, PA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OSA/Res Life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Areas to Cover: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Lobo Alerts, crisis resp., focus groups, Lobo Guardian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Oval 5">
            <a:extLst>
              <a:ext uri="{FF2B5EF4-FFF2-40B4-BE49-F238E27FC236}">
                <a16:creationId xmlns="" xmlns:a16="http://schemas.microsoft.com/office/drawing/2014/main" id="{ACB06BCA-0DF0-4702-BC90-92BFB0A65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717" y="90487"/>
            <a:ext cx="2281238" cy="19526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TAT/CARE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i="1" dirty="0">
                <a:latin typeface="Calibri" panose="020F0502020204030204" pitchFamily="34" charset="0"/>
                <a:cs typeface="Times New Roman" panose="02020603050405020304" pitchFamily="18" charset="0"/>
              </a:rPr>
              <a:t>Liaison: Nasha</a:t>
            </a:r>
            <a:endParaRPr kumimoji="0" lang="en-US" altLang="en-US" sz="8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en-US" altLang="en-US" sz="1100" b="0" i="0" u="sng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 to Cover:</a:t>
            </a:r>
            <a:r>
              <a:rPr kumimoji="0" lang="en-US" altLang="en-U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Establishing CARE teams for Staff &amp; Faculty, President Proclamation establishing structure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Oval 6">
            <a:extLst>
              <a:ext uri="{FF2B5EF4-FFF2-40B4-BE49-F238E27FC236}">
                <a16:creationId xmlns="" xmlns:a16="http://schemas.microsoft.com/office/drawing/2014/main" id="{679A4BE3-7089-4586-A6F7-C8F343A69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933" y="4262423"/>
            <a:ext cx="1976437" cy="15144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Policy &amp; Procedure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Liaison: Nasha</a:t>
            </a:r>
            <a:endParaRPr kumimoji="0" lang="en-US" altLang="en-US" sz="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Policy Office, OUC,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Faculty Senate, OEO,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Compliance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Oval 7">
            <a:extLst>
              <a:ext uri="{FF2B5EF4-FFF2-40B4-BE49-F238E27FC236}">
                <a16:creationId xmlns="" xmlns:a16="http://schemas.microsoft.com/office/drawing/2014/main" id="{E6A9F2B9-1B89-41CC-A2EF-CAD87BDD7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3971" y="2077001"/>
            <a:ext cx="2114550" cy="2185422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 &amp; Prevention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Liaison: Byron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Members: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EOD,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LoboRESPECT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SHAC,Orientation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UNMPD, SRS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Areas to Cover: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Emergency Response Training, campus wide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Free Speech Issues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Oval 9">
            <a:extLst>
              <a:ext uri="{FF2B5EF4-FFF2-40B4-BE49-F238E27FC236}">
                <a16:creationId xmlns="" xmlns:a16="http://schemas.microsoft.com/office/drawing/2014/main" id="{19160B9E-3261-4C2D-89C2-AD248ABE6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6243" y="4030147"/>
            <a:ext cx="3409950" cy="2092506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Areas with High Student Concentration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Liaison: Byron</a:t>
            </a:r>
            <a:endParaRPr kumimoji="0" lang="en-US" altLang="en-US" sz="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Areas to Cover: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SUB, Libraries, Classrooms, Parking, Dorms, Johnson Gym, Athletic Structures (the Pit &amp; Football Stadium), Greek Row, siren &amp; lightening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Members: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Libraries, PATS, SUB, Res Life, ACC, Athletics, SRS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Oval 10">
            <a:extLst>
              <a:ext uri="{FF2B5EF4-FFF2-40B4-BE49-F238E27FC236}">
                <a16:creationId xmlns="" xmlns:a16="http://schemas.microsoft.com/office/drawing/2014/main" id="{D63F51B8-08DF-4910-9344-66B011FB3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3315" y="3455194"/>
            <a:ext cx="3095625" cy="263475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Policing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Liaison: Tish</a:t>
            </a:r>
            <a:endParaRPr kumimoji="0" lang="en-US" altLang="en-US" sz="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Areas to Cover: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Relationship </a:t>
            </a:r>
            <a:r>
              <a:rPr lang="en-US" altLang="en-US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Building,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Safety</a:t>
            </a:r>
            <a:r>
              <a:rPr kumimoji="0" lang="en-US" alt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</a:t>
            </a:r>
            <a:endParaRPr lang="en-US" alt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Members:</a:t>
            </a:r>
            <a:r>
              <a:rPr kumimoji="0" lang="en-US" altLang="en-US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UNMPD, </a:t>
            </a:r>
            <a:r>
              <a:rPr kumimoji="0" lang="en-US" altLang="en-US" sz="1100" b="0" i="0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</a:t>
            </a:r>
            <a:r>
              <a:rPr kumimoji="0" lang="en-US" altLang="en-US" sz="1100" b="0" i="0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100" b="0" i="0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LE, </a:t>
            </a:r>
            <a:r>
              <a:rPr kumimoji="0" lang="en-US" altLang="en-US" sz="11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UNMH Security</a:t>
            </a:r>
            <a:r>
              <a:rPr kumimoji="0" lang="en-US" altLang="en-US" sz="11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11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 Council, Faculty Senate, ASUNM, GPSA, Faculty </a:t>
            </a:r>
            <a:r>
              <a:rPr kumimoji="0" lang="en-US" altLang="en-US" sz="11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Senate, RLSH, ACC, Greek Life, HSC, Athletics, </a:t>
            </a:r>
            <a:r>
              <a:rPr kumimoji="0" lang="en-US" altLang="en-US" sz="1100" b="0" i="0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Businesses, DEI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>
            <a:extLst>
              <a:ext uri="{FF2B5EF4-FFF2-40B4-BE49-F238E27FC236}">
                <a16:creationId xmlns="" xmlns:a16="http://schemas.microsoft.com/office/drawing/2014/main" id="{DE1BCAF0-3EB3-450D-A4AB-0D514C511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3665" y="1835393"/>
            <a:ext cx="2314575" cy="2963908"/>
          </a:xfrm>
          <a:prstGeom prst="rect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Campus Safety Council members: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 of Executive Comm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ASUNM – Mia Amin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GPSA – Naguru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Nikhileshwara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Reddy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 Council </a:t>
            </a: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Mark Reynolds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Faculty Senate </a:t>
            </a: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Dr. Lee K. Brown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Dir. of Compliance – Rob Burford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HSC – Ryan Reynolds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UNMH –Felix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Funes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latin typeface="Calibri" panose="020F0502020204030204" pitchFamily="34" charset="0"/>
                <a:cs typeface="Times New Roman" panose="02020603050405020304" pitchFamily="18" charset="0"/>
              </a:rPr>
              <a:t>Office of University Council – Katherine </a:t>
            </a:r>
            <a:r>
              <a:rPr lang="en-US" altLang="en-US" sz="1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Meifert</a:t>
            </a:r>
            <a:endParaRPr lang="en-US" altLang="en-US" sz="1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Division of Equity and Inclusion – Dr. Assata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Zerai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latin typeface="Calibri" panose="020F0502020204030204" pitchFamily="34" charset="0"/>
                <a:cs typeface="Times New Roman" panose="02020603050405020304" pitchFamily="18" charset="0"/>
              </a:rPr>
              <a:t>Dr. Jeffrey </a:t>
            </a:r>
            <a:r>
              <a:rPr lang="en-US" altLang="en-US" sz="1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Younggren</a:t>
            </a:r>
            <a:r>
              <a:rPr lang="en-US" altLang="en-US" sz="1100" dirty="0">
                <a:latin typeface="Calibri" panose="020F0502020204030204" pitchFamily="34" charset="0"/>
                <a:cs typeface="Times New Roman" panose="02020603050405020304" pitchFamily="18" charset="0"/>
              </a:rPr>
              <a:t> - Psychiatry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Total=15)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Oval 8">
            <a:extLst>
              <a:ext uri="{FF2B5EF4-FFF2-40B4-BE49-F238E27FC236}">
                <a16:creationId xmlns="" xmlns:a16="http://schemas.microsoft.com/office/drawing/2014/main" id="{A94F6EB4-4CD8-4398-93FB-051DA5D12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017" y="2109228"/>
            <a:ext cx="2524938" cy="2153194"/>
          </a:xfrm>
          <a:prstGeom prst="ellipse">
            <a:avLst/>
          </a:prstGeom>
          <a:solidFill>
            <a:srgbClr val="FFFFFF"/>
          </a:solidFill>
          <a:ln w="1270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Facilities Management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Safety Steering Committee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i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Liaison: Tish</a:t>
            </a:r>
            <a:endParaRPr kumimoji="0" lang="en-US" altLang="en-US" sz="8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Areas to Cover:</a:t>
            </a:r>
            <a:r>
              <a:rPr kumimoji="0" lang="en-US" altLang="en-US" sz="11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technician workplace safety &amp; areas throughout campus, like sidewalks &amp; crosswalks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="" xmlns:a16="http://schemas.microsoft.com/office/drawing/2014/main" id="{BE690BE1-2731-4611-9B8C-ED4C71347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24">
            <a:extLst>
              <a:ext uri="{FF2B5EF4-FFF2-40B4-BE49-F238E27FC236}">
                <a16:creationId xmlns="" xmlns:a16="http://schemas.microsoft.com/office/drawing/2014/main" id="{FA5DB993-AE0D-4119-9595-D4AE4B75A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A501C54D-896E-465A-BD2E-43E702F450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26" y="6300773"/>
            <a:ext cx="12040873" cy="46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092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377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Graeme Emerson Nicholl</dc:creator>
  <cp:lastModifiedBy>Patricia Ann Young</cp:lastModifiedBy>
  <cp:revision>11</cp:revision>
  <cp:lastPrinted>2020-08-25T21:02:19Z</cp:lastPrinted>
  <dcterms:created xsi:type="dcterms:W3CDTF">2020-06-19T19:19:09Z</dcterms:created>
  <dcterms:modified xsi:type="dcterms:W3CDTF">2020-08-26T17:50:57Z</dcterms:modified>
</cp:coreProperties>
</file>